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74" r:id="rId4"/>
    <p:sldId id="257" r:id="rId5"/>
    <p:sldId id="273" r:id="rId6"/>
    <p:sldId id="283" r:id="rId7"/>
    <p:sldId id="284" r:id="rId8"/>
    <p:sldId id="258" r:id="rId9"/>
    <p:sldId id="282" r:id="rId10"/>
    <p:sldId id="260" r:id="rId11"/>
    <p:sldId id="261" r:id="rId12"/>
    <p:sldId id="262" r:id="rId13"/>
    <p:sldId id="263" r:id="rId14"/>
    <p:sldId id="277" r:id="rId15"/>
    <p:sldId id="276" r:id="rId16"/>
    <p:sldId id="264" r:id="rId17"/>
    <p:sldId id="265" r:id="rId18"/>
    <p:sldId id="266" r:id="rId19"/>
    <p:sldId id="272" r:id="rId20"/>
    <p:sldId id="279" r:id="rId21"/>
    <p:sldId id="269" r:id="rId22"/>
    <p:sldId id="280" r:id="rId23"/>
    <p:sldId id="267" r:id="rId24"/>
    <p:sldId id="285" r:id="rId25"/>
    <p:sldId id="286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09E187-A1BE-430C-812D-C7E089A4421B}" type="datetimeFigureOut">
              <a:rPr lang="en-US" smtClean="0"/>
              <a:pPr/>
              <a:t>6/5/2009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B0DA84-BF6A-4A7B-931B-32843247EB7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larkcountycourts.us/" TargetMode="External"/><Relationship Id="rId2" Type="http://schemas.openxmlformats.org/officeDocument/2006/relationships/hyperlink" Target="http://www.red.state.nv.us/" TargetMode="Externa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Resident Rights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 to Resident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/>
              <a:t>Know what type of Associatio</a:t>
            </a:r>
            <a:r>
              <a:rPr lang="en-US" dirty="0" smtClean="0"/>
              <a:t>n live in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Check </a:t>
            </a:r>
            <a:r>
              <a:rPr lang="en-US" dirty="0" smtClean="0"/>
              <a:t>your Governing Documents:</a:t>
            </a:r>
          </a:p>
          <a:p>
            <a:r>
              <a:rPr lang="en-US" dirty="0" smtClean="0"/>
              <a:t>CC&amp;R’s</a:t>
            </a:r>
          </a:p>
          <a:p>
            <a:r>
              <a:rPr lang="en-US" dirty="0" smtClean="0"/>
              <a:t>By Laws</a:t>
            </a:r>
          </a:p>
          <a:p>
            <a:r>
              <a:rPr lang="en-US" dirty="0" smtClean="0"/>
              <a:t>Rules &amp; Regulations</a:t>
            </a:r>
            <a:endParaRPr lang="en-US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 to Resident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en-US" sz="3600" dirty="0" smtClean="0"/>
              <a:t>Code </a:t>
            </a:r>
            <a:r>
              <a:rPr lang="en-US" sz="3600" dirty="0" smtClean="0"/>
              <a:t>Enforcement</a:t>
            </a:r>
          </a:p>
          <a:p>
            <a:endParaRPr lang="en-US" sz="4100" dirty="0" smtClean="0"/>
          </a:p>
          <a:p>
            <a:r>
              <a:rPr lang="en-US" dirty="0" smtClean="0"/>
              <a:t>North </a:t>
            </a:r>
            <a:r>
              <a:rPr lang="en-US" dirty="0" smtClean="0"/>
              <a:t>Las Vegas</a:t>
            </a:r>
          </a:p>
          <a:p>
            <a:endParaRPr lang="en-US" dirty="0" smtClean="0"/>
          </a:p>
          <a:p>
            <a:r>
              <a:rPr lang="en-US" dirty="0" smtClean="0"/>
              <a:t>Las Vegas</a:t>
            </a:r>
          </a:p>
          <a:p>
            <a:endParaRPr lang="en-US" dirty="0" smtClean="0"/>
          </a:p>
          <a:p>
            <a:r>
              <a:rPr lang="en-US" dirty="0" smtClean="0"/>
              <a:t>Henderson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 to Board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US" dirty="0" smtClean="0"/>
              <a:t>Know your Governing </a:t>
            </a:r>
            <a:r>
              <a:rPr lang="en-US" dirty="0" smtClean="0"/>
              <a:t>Documents</a:t>
            </a:r>
          </a:p>
          <a:p>
            <a:pPr algn="ctr">
              <a:buNone/>
            </a:pPr>
            <a:endParaRPr lang="en-US" dirty="0" smtClean="0"/>
          </a:p>
          <a:p>
            <a:r>
              <a:rPr lang="en-US" dirty="0" smtClean="0"/>
              <a:t>What is Board responsible for?</a:t>
            </a:r>
          </a:p>
          <a:p>
            <a:r>
              <a:rPr lang="en-US" dirty="0" smtClean="0"/>
              <a:t>Is this an Issue for the Board?</a:t>
            </a:r>
          </a:p>
          <a:p>
            <a:r>
              <a:rPr lang="en-US" dirty="0" smtClean="0"/>
              <a:t>Submit </a:t>
            </a:r>
            <a:r>
              <a:rPr lang="en-US" dirty="0" smtClean="0"/>
              <a:t>your concern in </a:t>
            </a:r>
            <a:r>
              <a:rPr lang="en-US" dirty="0" smtClean="0"/>
              <a:t>writing.</a:t>
            </a:r>
            <a:endParaRPr lang="en-US" dirty="0" smtClean="0"/>
          </a:p>
          <a:p>
            <a:r>
              <a:rPr lang="en-US" dirty="0" smtClean="0"/>
              <a:t>Request  your hearing in writing.</a:t>
            </a:r>
            <a:endParaRPr lang="en-US" dirty="0" smtClean="0"/>
          </a:p>
          <a:p>
            <a:pPr lvl="1"/>
            <a:r>
              <a:rPr lang="en-US" dirty="0" smtClean="0"/>
              <a:t> in executive session or</a:t>
            </a:r>
          </a:p>
          <a:p>
            <a:pPr lvl="1"/>
            <a:r>
              <a:rPr lang="en-US" dirty="0" smtClean="0"/>
              <a:t>open session</a:t>
            </a:r>
          </a:p>
          <a:p>
            <a:r>
              <a:rPr lang="en-US" dirty="0" smtClean="0"/>
              <a:t>You may request an appeal hearing 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 to Manager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 smtClean="0"/>
              <a:t>Manager is the </a:t>
            </a:r>
            <a:r>
              <a:rPr lang="en-US" u="sng" dirty="0" smtClean="0"/>
              <a:t>Facilitator</a:t>
            </a:r>
            <a:r>
              <a:rPr lang="en-US" dirty="0" smtClean="0"/>
              <a:t> of the </a:t>
            </a:r>
            <a:r>
              <a:rPr lang="en-US" dirty="0" smtClean="0"/>
              <a:t>Board.</a:t>
            </a:r>
          </a:p>
          <a:p>
            <a:r>
              <a:rPr lang="en-US" dirty="0" smtClean="0"/>
              <a:t>The Board on behalf of the Association may take action.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 smtClean="0"/>
              <a:t>Manager should be consulted </a:t>
            </a:r>
            <a:r>
              <a:rPr lang="en-US" u="sng" dirty="0" smtClean="0"/>
              <a:t>only </a:t>
            </a:r>
            <a:r>
              <a:rPr lang="en-US" dirty="0" smtClean="0"/>
              <a:t>as a resource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 algn="ctr">
              <a:buNone/>
            </a:pPr>
            <a:endParaRPr lang="en-US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25562"/>
          </a:xfrm>
        </p:spPr>
        <p:txBody>
          <a:bodyPr>
            <a:normAutofit/>
          </a:bodyPr>
          <a:lstStyle/>
          <a:p>
            <a:r>
              <a:rPr lang="en-US" dirty="0" smtClean="0"/>
              <a:t>Resident to NJC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(Neighborhood </a:t>
            </a:r>
            <a:r>
              <a:rPr lang="en-US" sz="2800" dirty="0" smtClean="0"/>
              <a:t>Justice </a:t>
            </a:r>
            <a:r>
              <a:rPr lang="en-US" sz="2800" dirty="0" smtClean="0"/>
              <a:t>Center)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4958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/>
              <a:t>Established in 1991 to provide </a:t>
            </a:r>
            <a:r>
              <a:rPr lang="en-US" sz="4000" b="1" dirty="0" smtClean="0"/>
              <a:t>NO </a:t>
            </a:r>
            <a:r>
              <a:rPr lang="en-US" sz="4000" b="1" dirty="0" smtClean="0"/>
              <a:t>COST</a:t>
            </a:r>
          </a:p>
          <a:p>
            <a:pPr>
              <a:buNone/>
            </a:pPr>
            <a:r>
              <a:rPr lang="en-US" sz="4000" dirty="0" smtClean="0"/>
              <a:t>information</a:t>
            </a:r>
            <a:r>
              <a:rPr lang="en-US" sz="4000" dirty="0" smtClean="0"/>
              <a:t>, referral, and mediation </a:t>
            </a:r>
            <a:r>
              <a:rPr lang="en-US" sz="4000" dirty="0" smtClean="0"/>
              <a:t>services to</a:t>
            </a:r>
          </a:p>
          <a:p>
            <a:pPr>
              <a:buNone/>
            </a:pPr>
            <a:r>
              <a:rPr lang="en-US" sz="4000" dirty="0" smtClean="0"/>
              <a:t>Clark  </a:t>
            </a:r>
            <a:r>
              <a:rPr lang="en-US" sz="4000" dirty="0" smtClean="0"/>
              <a:t>County Residents,  businesses &amp; organizations.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3800" dirty="0" smtClean="0"/>
              <a:t>NJC Programs:</a:t>
            </a:r>
          </a:p>
          <a:p>
            <a:pPr>
              <a:buNone/>
            </a:pPr>
            <a:r>
              <a:rPr lang="en-US" sz="3800" dirty="0" smtClean="0"/>
              <a:t>	Victim Offender Reconciliation Program</a:t>
            </a:r>
          </a:p>
          <a:p>
            <a:pPr>
              <a:buNone/>
            </a:pPr>
            <a:r>
              <a:rPr lang="en-US" sz="3800" dirty="0" smtClean="0"/>
              <a:t>	Conflict Intervention Team</a:t>
            </a:r>
          </a:p>
          <a:p>
            <a:pPr>
              <a:buNone/>
            </a:pPr>
            <a:r>
              <a:rPr lang="en-US" sz="3800" dirty="0" smtClean="0"/>
              <a:t>		</a:t>
            </a:r>
          </a:p>
          <a:p>
            <a:pPr>
              <a:buNone/>
            </a:pPr>
            <a:r>
              <a:rPr lang="en-US" dirty="0" smtClean="0"/>
              <a:t>		</a:t>
            </a:r>
          </a:p>
        </p:txBody>
      </p:sp>
      <p:sp>
        <p:nvSpPr>
          <p:cNvPr id="4" name="Rectangle 3"/>
          <p:cNvSpPr/>
          <p:nvPr/>
        </p:nvSpPr>
        <p:spPr>
          <a:xfrm>
            <a:off x="1600200" y="1600200"/>
            <a:ext cx="59435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400" b="1" dirty="0" smtClean="0"/>
              <a:t>NJC </a:t>
            </a:r>
            <a:r>
              <a:rPr lang="en-US" sz="2400" b="1" dirty="0" smtClean="0"/>
              <a:t>:  (702) 455-3898 </a:t>
            </a:r>
            <a:endParaRPr lang="en-US" sz="24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900" dirty="0" smtClean="0"/>
              <a:t>Resident to NJC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dirty="0" smtClean="0"/>
              <a:t>(Neighborhood </a:t>
            </a:r>
            <a:r>
              <a:rPr lang="en-US" sz="3100" dirty="0" smtClean="0"/>
              <a:t>Justice </a:t>
            </a:r>
            <a:r>
              <a:rPr lang="en-US" sz="3100" dirty="0" smtClean="0"/>
              <a:t>Center)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7244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sz="3800" dirty="0" smtClean="0"/>
              <a:t>	</a:t>
            </a:r>
            <a:r>
              <a:rPr lang="en-US" sz="3800" dirty="0" smtClean="0"/>
              <a:t>Mediation:</a:t>
            </a:r>
            <a:endParaRPr lang="en-US" sz="3800" dirty="0" smtClean="0"/>
          </a:p>
          <a:p>
            <a:pPr>
              <a:buNone/>
            </a:pPr>
            <a:r>
              <a:rPr lang="en-US" sz="3800" dirty="0" smtClean="0"/>
              <a:t>		Neighborhood Disputes</a:t>
            </a:r>
          </a:p>
          <a:p>
            <a:pPr>
              <a:buNone/>
            </a:pPr>
            <a:r>
              <a:rPr lang="en-US" sz="3800" dirty="0" smtClean="0"/>
              <a:t>		Consumer / Merchant Disputes</a:t>
            </a:r>
          </a:p>
          <a:p>
            <a:pPr>
              <a:buNone/>
            </a:pPr>
            <a:r>
              <a:rPr lang="en-US" sz="3800" dirty="0" smtClean="0"/>
              <a:t>		Employer / Employee Disputes</a:t>
            </a:r>
          </a:p>
          <a:p>
            <a:pPr>
              <a:buNone/>
            </a:pPr>
            <a:r>
              <a:rPr lang="en-US" sz="3800" dirty="0" smtClean="0"/>
              <a:t>		Family Disputes</a:t>
            </a:r>
          </a:p>
          <a:p>
            <a:pPr>
              <a:buNone/>
            </a:pPr>
            <a:r>
              <a:rPr lang="en-US" sz="3800" dirty="0" smtClean="0"/>
              <a:t>		Landlord / </a:t>
            </a:r>
            <a:r>
              <a:rPr lang="en-US" sz="3800" dirty="0" smtClean="0"/>
              <a:t>Tenant </a:t>
            </a:r>
            <a:r>
              <a:rPr lang="en-US" sz="3800" dirty="0" smtClean="0"/>
              <a:t>Disputes</a:t>
            </a:r>
          </a:p>
          <a:p>
            <a:pPr>
              <a:buNone/>
            </a:pPr>
            <a:r>
              <a:rPr lang="en-US" sz="3800" dirty="0" smtClean="0"/>
              <a:t>		Hospital - Doctor  / Patient Disputes</a:t>
            </a:r>
          </a:p>
          <a:p>
            <a:pPr>
              <a:buNone/>
            </a:pPr>
            <a:r>
              <a:rPr lang="en-US" sz="3800" dirty="0" smtClean="0"/>
              <a:t>		Parent / Child Disputes		</a:t>
            </a:r>
          </a:p>
          <a:p>
            <a:pPr>
              <a:buNone/>
            </a:pPr>
            <a:r>
              <a:rPr lang="en-US" dirty="0" smtClean="0"/>
              <a:t>	</a:t>
            </a:r>
          </a:p>
          <a:p>
            <a:pPr>
              <a:buNone/>
            </a:pPr>
            <a:r>
              <a:rPr lang="en-US" dirty="0" smtClean="0"/>
              <a:t>	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Resident to Ombudsman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After </a:t>
            </a:r>
            <a:r>
              <a:rPr lang="en-US" dirty="0" smtClean="0"/>
              <a:t>exhausting all appeals, and resources extended by your governing documents you may </a:t>
            </a:r>
            <a:r>
              <a:rPr lang="en-US" dirty="0" smtClean="0"/>
              <a:t>choose </a:t>
            </a:r>
            <a:r>
              <a:rPr lang="en-US" dirty="0" smtClean="0"/>
              <a:t>to contact the office of the Ombudsman.</a:t>
            </a:r>
          </a:p>
          <a:p>
            <a:r>
              <a:rPr lang="en-US" dirty="0" smtClean="0"/>
              <a:t>Be </a:t>
            </a:r>
            <a:r>
              <a:rPr lang="en-US" dirty="0" smtClean="0"/>
              <a:t>sure to document everything in writing and to maintain a copy for your files.</a:t>
            </a:r>
          </a:p>
          <a:p>
            <a:r>
              <a:rPr lang="en-US" dirty="0" smtClean="0"/>
              <a:t>You </a:t>
            </a:r>
            <a:r>
              <a:rPr lang="en-US" dirty="0" smtClean="0"/>
              <a:t>may file a complaint in writing with the Ombudsman</a:t>
            </a:r>
            <a:r>
              <a:rPr lang="en-US" dirty="0" smtClean="0"/>
              <a:t>. </a:t>
            </a:r>
            <a:r>
              <a:rPr lang="en-US" sz="2000" b="1" dirty="0" smtClean="0"/>
              <a:t>(Some fee’s may apply)</a:t>
            </a:r>
            <a:endParaRPr lang="en-US" sz="2000" b="1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What </a:t>
            </a:r>
            <a:r>
              <a:rPr lang="en-US" b="1" dirty="0"/>
              <a:t>happens after my claim has been filed and served?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 fontScale="92500"/>
          </a:bodyPr>
          <a:lstStyle/>
          <a:p>
            <a:pPr lvl="0"/>
            <a:r>
              <a:rPr lang="en-US" dirty="0"/>
              <a:t>The defendant to the claim has 30 days after the date of service to pay the fee </a:t>
            </a:r>
            <a:r>
              <a:rPr lang="en-US" dirty="0" smtClean="0"/>
              <a:t>of $50.00, and </a:t>
            </a:r>
            <a:r>
              <a:rPr lang="en-US" dirty="0"/>
              <a:t>file a written answer with the Division of Real </a:t>
            </a:r>
            <a:r>
              <a:rPr lang="en-US" dirty="0" smtClean="0"/>
              <a:t>Estate.</a:t>
            </a:r>
            <a:endParaRPr lang="en-US" dirty="0"/>
          </a:p>
          <a:p>
            <a:pPr lvl="0"/>
            <a:r>
              <a:rPr lang="en-US" dirty="0"/>
              <a:t>If all parties agree to mediation they then proceed to mediate the claim under </a:t>
            </a:r>
            <a:r>
              <a:rPr lang="en-US" dirty="0" smtClean="0"/>
              <a:t>Division of Real Estate p</a:t>
            </a:r>
            <a:r>
              <a:rPr lang="en-US" dirty="0" smtClean="0"/>
              <a:t>rovisions</a:t>
            </a:r>
            <a:r>
              <a:rPr lang="en-US" dirty="0" smtClean="0"/>
              <a:t>.</a:t>
            </a:r>
            <a:endParaRPr lang="en-US" dirty="0"/>
          </a:p>
          <a:p>
            <a:pPr lvl="0"/>
            <a:r>
              <a:rPr lang="en-US" dirty="0"/>
              <a:t>If all parties do not agree then the claim is submitted to </a:t>
            </a:r>
            <a:r>
              <a:rPr lang="en-US" dirty="0" smtClean="0"/>
              <a:t>arbitration.</a:t>
            </a:r>
            <a:endParaRPr lang="en-US" dirty="0"/>
          </a:p>
          <a:p>
            <a:pPr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Mediation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/>
              <a:t>Mediation:</a:t>
            </a:r>
            <a:endParaRPr lang="en-US" dirty="0"/>
          </a:p>
          <a:p>
            <a:pPr lvl="0"/>
            <a:r>
              <a:rPr lang="en-US" dirty="0" smtClean="0"/>
              <a:t>No cost through NJC</a:t>
            </a:r>
          </a:p>
          <a:p>
            <a:pPr lvl="0"/>
            <a:r>
              <a:rPr lang="en-US" dirty="0" smtClean="0"/>
              <a:t>Some fees may apply through other agencies</a:t>
            </a:r>
            <a:endParaRPr lang="en-US" dirty="0"/>
          </a:p>
          <a:p>
            <a:pPr lvl="0"/>
            <a:r>
              <a:rPr lang="en-US" dirty="0"/>
              <a:t>Individual involvement</a:t>
            </a:r>
          </a:p>
          <a:p>
            <a:pPr lvl="0"/>
            <a:r>
              <a:rPr lang="en-US" dirty="0" smtClean="0"/>
              <a:t>Purpose is to achieve </a:t>
            </a:r>
            <a:r>
              <a:rPr lang="en-US" dirty="0"/>
              <a:t>a win-win resolution</a:t>
            </a:r>
          </a:p>
          <a:p>
            <a:pPr lvl="0"/>
            <a:r>
              <a:rPr lang="en-US" dirty="0"/>
              <a:t>Still have options if unsatisfied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is Mediation?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Mediation is the negotiation of a dispute between parties with the assistance of a trained professional mediator.</a:t>
            </a:r>
          </a:p>
          <a:p>
            <a:pPr lvl="0"/>
            <a:r>
              <a:rPr lang="en-US" dirty="0"/>
              <a:t>The mediator will not make a decision regarding the outcome of the dispute.  </a:t>
            </a:r>
          </a:p>
          <a:p>
            <a:pPr lvl="0"/>
            <a:r>
              <a:rPr lang="en-US" dirty="0"/>
              <a:t>The mediator is there to assist the parties in </a:t>
            </a:r>
            <a:r>
              <a:rPr lang="en-US" dirty="0" smtClean="0"/>
              <a:t>resolving their dispute.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How do we get to Mediation?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The parties must agree to mediation in </a:t>
            </a:r>
            <a:r>
              <a:rPr lang="en-US" dirty="0" smtClean="0"/>
              <a:t>writing.</a:t>
            </a:r>
            <a:endParaRPr lang="en-US" dirty="0"/>
          </a:p>
          <a:p>
            <a:pPr lvl="0"/>
            <a:r>
              <a:rPr lang="en-US" dirty="0"/>
              <a:t>The parties must notify the Division of Real Estate of their agreement to </a:t>
            </a:r>
            <a:r>
              <a:rPr lang="en-US" dirty="0" smtClean="0"/>
              <a:t>mediate.</a:t>
            </a:r>
          </a:p>
          <a:p>
            <a:pPr lvl="0"/>
            <a:r>
              <a:rPr lang="en-US" dirty="0" smtClean="0"/>
              <a:t>The </a:t>
            </a:r>
            <a:r>
              <a:rPr lang="en-US" dirty="0"/>
              <a:t>Division will provide a list of approved mediators they can </a:t>
            </a:r>
            <a:r>
              <a:rPr lang="en-US" dirty="0" smtClean="0"/>
              <a:t>choose </a:t>
            </a:r>
            <a:r>
              <a:rPr lang="en-US" dirty="0" smtClean="0"/>
              <a:t>from.</a:t>
            </a:r>
            <a:endParaRPr lang="en-US" dirty="0"/>
          </a:p>
          <a:p>
            <a:pPr lvl="0"/>
            <a:r>
              <a:rPr lang="en-US" dirty="0"/>
              <a:t>If the parties cannot agree on a mediator then the Division will appoint one for </a:t>
            </a:r>
            <a:r>
              <a:rPr lang="en-US" dirty="0" smtClean="0"/>
              <a:t>them.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happens in Mediation?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The mediator may request </a:t>
            </a:r>
            <a:r>
              <a:rPr lang="en-US" dirty="0" smtClean="0"/>
              <a:t>statements in </a:t>
            </a:r>
            <a:r>
              <a:rPr lang="en-US" dirty="0"/>
              <a:t>writing prior to the initial meeting to use as a </a:t>
            </a:r>
            <a:r>
              <a:rPr lang="en-US" dirty="0" smtClean="0"/>
              <a:t>reference.</a:t>
            </a:r>
            <a:endParaRPr lang="en-US" dirty="0"/>
          </a:p>
          <a:p>
            <a:pPr lvl="0"/>
            <a:r>
              <a:rPr lang="en-US" dirty="0"/>
              <a:t>The mediator is there to assist in the resolution but will not determine the </a:t>
            </a:r>
            <a:r>
              <a:rPr lang="en-US" dirty="0" smtClean="0"/>
              <a:t>outcome.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happens in Mediation?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638800"/>
          </a:xfrm>
        </p:spPr>
        <p:txBody>
          <a:bodyPr>
            <a:normAutofit fontScale="92500" lnSpcReduction="10000"/>
          </a:bodyPr>
          <a:lstStyle/>
          <a:p>
            <a:pPr lvl="0">
              <a:buNone/>
            </a:pPr>
            <a:r>
              <a:rPr lang="en-US" sz="4000" dirty="0" smtClean="0"/>
              <a:t>The </a:t>
            </a:r>
            <a:r>
              <a:rPr lang="en-US" sz="4000" dirty="0"/>
              <a:t>mediator may interject </a:t>
            </a:r>
            <a:r>
              <a:rPr lang="en-US" sz="4000" dirty="0" smtClean="0"/>
              <a:t>to:</a:t>
            </a:r>
          </a:p>
          <a:p>
            <a:r>
              <a:rPr lang="en-US" dirty="0" smtClean="0"/>
              <a:t>Recommend solutions</a:t>
            </a:r>
          </a:p>
          <a:p>
            <a:r>
              <a:rPr lang="en-US" dirty="0" smtClean="0"/>
              <a:t>Present positions</a:t>
            </a:r>
          </a:p>
          <a:p>
            <a:pPr lvl="1"/>
            <a:r>
              <a:rPr lang="en-US" dirty="0" smtClean="0"/>
              <a:t>The mediator may meet with each party separately in order to get to the root of their concerns.</a:t>
            </a:r>
            <a:endParaRPr lang="en-US" dirty="0" smtClean="0"/>
          </a:p>
          <a:p>
            <a:r>
              <a:rPr lang="en-US" dirty="0" smtClean="0"/>
              <a:t>I</a:t>
            </a:r>
            <a:r>
              <a:rPr lang="en-US" dirty="0" smtClean="0"/>
              <a:t>ntroduce </a:t>
            </a:r>
            <a:r>
              <a:rPr lang="en-US" dirty="0"/>
              <a:t>logic or </a:t>
            </a:r>
            <a:r>
              <a:rPr lang="en-US" dirty="0" smtClean="0"/>
              <a:t>reason</a:t>
            </a:r>
          </a:p>
          <a:p>
            <a:r>
              <a:rPr lang="en-US" dirty="0" smtClean="0"/>
              <a:t>U</a:t>
            </a:r>
            <a:r>
              <a:rPr lang="en-US" dirty="0" smtClean="0"/>
              <a:t>nveil disadvantages</a:t>
            </a:r>
          </a:p>
          <a:p>
            <a:r>
              <a:rPr lang="en-US" dirty="0" smtClean="0"/>
              <a:t>O</a:t>
            </a:r>
            <a:r>
              <a:rPr lang="en-US" dirty="0" smtClean="0"/>
              <a:t>ffer guidance</a:t>
            </a:r>
          </a:p>
          <a:p>
            <a:r>
              <a:rPr lang="en-US" dirty="0" smtClean="0"/>
              <a:t>H</a:t>
            </a:r>
            <a:r>
              <a:rPr lang="en-US" dirty="0" smtClean="0"/>
              <a:t>elp </a:t>
            </a:r>
            <a:r>
              <a:rPr lang="en-US" dirty="0"/>
              <a:t>to work towards a successful </a:t>
            </a:r>
            <a:r>
              <a:rPr lang="en-US" dirty="0" smtClean="0"/>
              <a:t>resolution</a:t>
            </a:r>
          </a:p>
          <a:p>
            <a:r>
              <a:rPr lang="en-US" dirty="0" smtClean="0"/>
              <a:t>Instruct the </a:t>
            </a:r>
            <a:r>
              <a:rPr lang="en-US" dirty="0"/>
              <a:t>parties that they should pursue other options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happens in Mediation?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Mediation </a:t>
            </a:r>
            <a:r>
              <a:rPr lang="en-US" dirty="0"/>
              <a:t>must be complete within 60 </a:t>
            </a:r>
            <a:r>
              <a:rPr lang="en-US" dirty="0" smtClean="0"/>
              <a:t>days.</a:t>
            </a:r>
            <a:endParaRPr lang="en-US" dirty="0"/>
          </a:p>
          <a:p>
            <a:pPr lvl="0"/>
            <a:r>
              <a:rPr lang="en-US" dirty="0"/>
              <a:t>If a successful resolution can be </a:t>
            </a:r>
            <a:r>
              <a:rPr lang="en-US" dirty="0" smtClean="0"/>
              <a:t>reached, the </a:t>
            </a:r>
            <a:r>
              <a:rPr lang="en-US" dirty="0"/>
              <a:t>mediator will reduce the agreement to </a:t>
            </a:r>
            <a:r>
              <a:rPr lang="en-US" dirty="0" smtClean="0"/>
              <a:t>writing, </a:t>
            </a:r>
            <a:r>
              <a:rPr lang="en-US" dirty="0"/>
              <a:t>and present it to each </a:t>
            </a:r>
            <a:r>
              <a:rPr lang="en-US" dirty="0" smtClean="0"/>
              <a:t>party</a:t>
            </a:r>
            <a:r>
              <a:rPr lang="en-US" dirty="0" smtClean="0"/>
              <a:t>.</a:t>
            </a:r>
          </a:p>
          <a:p>
            <a:pPr lvl="0"/>
            <a:r>
              <a:rPr lang="en-US" dirty="0" smtClean="0"/>
              <a:t>The agreement may be enforced as any other written agreement.</a:t>
            </a:r>
          </a:p>
          <a:p>
            <a:pPr lvl="0"/>
            <a:r>
              <a:rPr lang="en-US" dirty="0" smtClean="0"/>
              <a:t>If a successful resolution cannot be reached then the parties may choose to pursue arbitration.</a:t>
            </a:r>
          </a:p>
          <a:p>
            <a:pPr lvl="0"/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Arbitration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Additional fees </a:t>
            </a:r>
            <a:r>
              <a:rPr lang="en-US" dirty="0" smtClean="0"/>
              <a:t>may apply</a:t>
            </a:r>
          </a:p>
          <a:p>
            <a:pPr lvl="1"/>
            <a:r>
              <a:rPr lang="en-US" dirty="0" smtClean="0"/>
              <a:t>Usually each party will hire an attorney</a:t>
            </a:r>
            <a:endParaRPr lang="en-US" dirty="0" smtClean="0"/>
          </a:p>
          <a:p>
            <a:pPr lvl="0"/>
            <a:r>
              <a:rPr lang="en-US" dirty="0" smtClean="0"/>
              <a:t>Neutral </a:t>
            </a:r>
            <a:r>
              <a:rPr lang="en-US" dirty="0"/>
              <a:t>third party involvement</a:t>
            </a:r>
          </a:p>
          <a:p>
            <a:pPr lvl="0"/>
            <a:r>
              <a:rPr lang="en-US" dirty="0" smtClean="0"/>
              <a:t>B</a:t>
            </a:r>
            <a:r>
              <a:rPr lang="en-US" dirty="0" smtClean="0"/>
              <a:t>inding awards without litigation</a:t>
            </a:r>
            <a:endParaRPr lang="en-US" dirty="0"/>
          </a:p>
          <a:p>
            <a:pPr lvl="0"/>
            <a:r>
              <a:rPr lang="en-US" dirty="0" smtClean="0"/>
              <a:t>In non-binding arbitration you may pursue other options if unsatisfied</a:t>
            </a:r>
          </a:p>
          <a:p>
            <a:pPr lvl="0"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is Arbitration?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arbitrator acts like a judge considering evidence presented and the arguments presented on behalf of the parties in the dispute.</a:t>
            </a:r>
          </a:p>
          <a:p>
            <a:r>
              <a:rPr lang="en-US" dirty="0" smtClean="0"/>
              <a:t>The </a:t>
            </a:r>
            <a:r>
              <a:rPr lang="en-US" dirty="0" smtClean="0"/>
              <a:t>arbitrator will determine the outcome of the dispute.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kinds of Arbitration are there?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Binding - Final not subject to appeal or lawsuit</a:t>
            </a:r>
          </a:p>
          <a:p>
            <a:pPr lvl="0"/>
            <a:r>
              <a:rPr lang="en-US" dirty="0"/>
              <a:t>Non-Binding – can still file a lawsuit if unhappy with the Arbitrators </a:t>
            </a:r>
            <a:r>
              <a:rPr lang="en-US" dirty="0" smtClean="0"/>
              <a:t>decision</a:t>
            </a:r>
          </a:p>
          <a:p>
            <a:pPr lvl="1"/>
            <a:r>
              <a:rPr lang="en-US" dirty="0" smtClean="0"/>
              <a:t>File in Small Claims court up to $5,000.00</a:t>
            </a:r>
          </a:p>
          <a:p>
            <a:pPr lvl="1"/>
            <a:r>
              <a:rPr lang="en-US" dirty="0" smtClean="0"/>
              <a:t>Claims over $5,000.00 file a claim in District Court</a:t>
            </a:r>
          </a:p>
          <a:p>
            <a:pPr lvl="0"/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are the Procedures for filing an Arbitration Claim?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Contact the Division of Real Estate to get the claim </a:t>
            </a:r>
            <a:r>
              <a:rPr lang="en-US" dirty="0" smtClean="0"/>
              <a:t>form.</a:t>
            </a:r>
            <a:endParaRPr lang="en-US" dirty="0"/>
          </a:p>
          <a:p>
            <a:pPr lvl="0"/>
            <a:r>
              <a:rPr lang="en-US" dirty="0"/>
              <a:t>Fill out the claim form, or submit a written statement with the information required by NRS </a:t>
            </a:r>
            <a:r>
              <a:rPr lang="en-US" dirty="0" smtClean="0"/>
              <a:t>38.320.</a:t>
            </a:r>
            <a:endParaRPr lang="en-US" dirty="0"/>
          </a:p>
          <a:p>
            <a:pPr lvl="0"/>
            <a:r>
              <a:rPr lang="en-US" dirty="0"/>
              <a:t>Pay </a:t>
            </a:r>
            <a:r>
              <a:rPr lang="en-US" dirty="0" smtClean="0"/>
              <a:t>the fee of $50.00 to </a:t>
            </a:r>
            <a:r>
              <a:rPr lang="en-US" dirty="0"/>
              <a:t>file the claim with the Division of Real </a:t>
            </a:r>
            <a:r>
              <a:rPr lang="en-US" dirty="0" smtClean="0"/>
              <a:t>Estate.</a:t>
            </a: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are the Procedures for filing an Arbitration Claim?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Follow </a:t>
            </a:r>
            <a:r>
              <a:rPr lang="en-US" dirty="0"/>
              <a:t>Rule 4 of </a:t>
            </a:r>
            <a:r>
              <a:rPr lang="en-US" dirty="0" smtClean="0"/>
              <a:t>Nevada </a:t>
            </a:r>
            <a:r>
              <a:rPr lang="en-US" dirty="0"/>
              <a:t>Rules for Civil Procedures in serving a </a:t>
            </a:r>
            <a:r>
              <a:rPr lang="en-US" dirty="0" smtClean="0"/>
              <a:t>complaint.</a:t>
            </a:r>
            <a:endParaRPr lang="en-US" dirty="0"/>
          </a:p>
          <a:p>
            <a:pPr lvl="0"/>
            <a:r>
              <a:rPr lang="en-US" dirty="0"/>
              <a:t>Include a statement explaining the procedures for mediation and arbitration as set forth in </a:t>
            </a:r>
            <a:endParaRPr lang="en-US" dirty="0" smtClean="0"/>
          </a:p>
          <a:p>
            <a:pPr lvl="0">
              <a:buNone/>
            </a:pPr>
            <a:r>
              <a:rPr lang="en-US" dirty="0"/>
              <a:t>	</a:t>
            </a:r>
            <a:r>
              <a:rPr lang="en-US" dirty="0" smtClean="0"/>
              <a:t>NRS </a:t>
            </a:r>
            <a:r>
              <a:rPr lang="en-US" dirty="0"/>
              <a:t>38.300-360.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happens in Arbitration?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/>
              <a:t>The parties are provided with a list of approved </a:t>
            </a:r>
            <a:r>
              <a:rPr lang="en-US" dirty="0" smtClean="0"/>
              <a:t>arbitrators </a:t>
            </a:r>
            <a:r>
              <a:rPr lang="en-US" dirty="0"/>
              <a:t>by the Division of Real </a:t>
            </a:r>
            <a:r>
              <a:rPr lang="en-US" dirty="0" smtClean="0"/>
              <a:t>Estate.</a:t>
            </a:r>
            <a:endParaRPr lang="en-US" dirty="0"/>
          </a:p>
          <a:p>
            <a:pPr lvl="0"/>
            <a:r>
              <a:rPr lang="en-US" dirty="0"/>
              <a:t>If the parties cannot agree on an arbitrator the Division of Real Estate will appoint </a:t>
            </a:r>
            <a:r>
              <a:rPr lang="en-US" dirty="0" smtClean="0"/>
              <a:t>one.</a:t>
            </a:r>
            <a:endParaRPr lang="en-US" dirty="0"/>
          </a:p>
          <a:p>
            <a:pPr lvl="0"/>
            <a:r>
              <a:rPr lang="en-US" dirty="0"/>
              <a:t>The parties must agree in writing to either Binding or Non-binding </a:t>
            </a:r>
            <a:r>
              <a:rPr lang="en-US" dirty="0" smtClean="0"/>
              <a:t>arbitration.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What happens in Arbitration?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562600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 smtClean="0"/>
              <a:t>Binding </a:t>
            </a:r>
            <a:r>
              <a:rPr lang="en-US" dirty="0"/>
              <a:t>Arbitration is final and ends </a:t>
            </a:r>
            <a:r>
              <a:rPr lang="en-US" dirty="0" smtClean="0"/>
              <a:t>here.</a:t>
            </a:r>
            <a:endParaRPr lang="en-US" dirty="0"/>
          </a:p>
          <a:p>
            <a:pPr lvl="0"/>
            <a:r>
              <a:rPr lang="en-US" dirty="0"/>
              <a:t>If no agreement can be reached </a:t>
            </a:r>
            <a:r>
              <a:rPr lang="en-US" dirty="0" smtClean="0"/>
              <a:t>non-binding </a:t>
            </a:r>
            <a:r>
              <a:rPr lang="en-US" dirty="0"/>
              <a:t>arbitration will prevail and the non-prevailing party can apply to have the award vacated </a:t>
            </a:r>
            <a:r>
              <a:rPr lang="en-US" dirty="0" smtClean="0"/>
              <a:t>and </a:t>
            </a:r>
            <a:r>
              <a:rPr lang="en-US" dirty="0"/>
              <a:t>a rehearing scheduled, or can file a lawsuit.  However, if the award in the lawsuit is less favorable than that of non-binding </a:t>
            </a:r>
            <a:r>
              <a:rPr lang="en-US" dirty="0" smtClean="0"/>
              <a:t>arbitration, they </a:t>
            </a:r>
            <a:r>
              <a:rPr lang="en-US" dirty="0"/>
              <a:t>are subject to all costs, and reasonable attorneys fees incurred after the application for a rehearing was filed.  </a:t>
            </a:r>
            <a:endParaRPr lang="en-US" dirty="0" smtClean="0"/>
          </a:p>
          <a:p>
            <a:pPr lvl="0">
              <a:buNone/>
            </a:pPr>
            <a:r>
              <a:rPr lang="en-US" dirty="0" smtClean="0"/>
              <a:t> </a:t>
            </a:r>
            <a:r>
              <a:rPr lang="en-US" dirty="0" smtClean="0"/>
              <a:t>   </a:t>
            </a:r>
            <a:r>
              <a:rPr lang="en-US" dirty="0" smtClean="0"/>
              <a:t>NRS </a:t>
            </a:r>
            <a:r>
              <a:rPr lang="en-US" dirty="0" smtClean="0"/>
              <a:t>38.330.</a:t>
            </a: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3050"/>
            <a:ext cx="8305800" cy="79375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Resident Resources</a:t>
            </a:r>
            <a:endParaRPr lang="en-US" sz="40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8229600" cy="4691063"/>
          </a:xfrm>
        </p:spPr>
        <p:txBody>
          <a:bodyPr>
            <a:noAutofit/>
          </a:bodyPr>
          <a:lstStyle/>
          <a:p>
            <a:r>
              <a:rPr lang="en-US" sz="2000" b="1" dirty="0" smtClean="0"/>
              <a:t>Federal Laws</a:t>
            </a:r>
          </a:p>
          <a:p>
            <a:endParaRPr lang="en-US" sz="2000" dirty="0"/>
          </a:p>
          <a:p>
            <a:r>
              <a:rPr lang="en-US" sz="2000" b="1" dirty="0" smtClean="0"/>
              <a:t>State  &amp; Local Laws &amp; Codes; NRS, NAC, and Municipal Codes</a:t>
            </a:r>
          </a:p>
          <a:p>
            <a:endParaRPr lang="en-US" sz="800" b="1" dirty="0" smtClean="0"/>
          </a:p>
          <a:p>
            <a:r>
              <a:rPr lang="en-US" sz="2000" b="1" dirty="0" smtClean="0"/>
              <a:t>Governing Documents</a:t>
            </a:r>
          </a:p>
          <a:p>
            <a:r>
              <a:rPr lang="en-US" sz="2000" dirty="0"/>
              <a:t> </a:t>
            </a:r>
            <a:r>
              <a:rPr lang="en-US" sz="2000" dirty="0" smtClean="0"/>
              <a:t>    CC&amp;R’s</a:t>
            </a:r>
          </a:p>
          <a:p>
            <a:r>
              <a:rPr lang="en-US" sz="2000" dirty="0" smtClean="0"/>
              <a:t>     Bylaws</a:t>
            </a:r>
          </a:p>
          <a:p>
            <a:r>
              <a:rPr lang="en-US" sz="2000" dirty="0" smtClean="0"/>
              <a:t>     Rules &amp; Regulations</a:t>
            </a:r>
          </a:p>
          <a:p>
            <a:endParaRPr lang="en-US" sz="800" dirty="0" smtClean="0"/>
          </a:p>
          <a:p>
            <a:r>
              <a:rPr lang="en-US" sz="2000" b="1" dirty="0" smtClean="0"/>
              <a:t>HOA Board of Directors</a:t>
            </a:r>
          </a:p>
          <a:p>
            <a:endParaRPr lang="en-US" sz="800" dirty="0" smtClean="0"/>
          </a:p>
          <a:p>
            <a:r>
              <a:rPr lang="en-US" sz="2000" b="1" dirty="0" smtClean="0"/>
              <a:t>HOA Manager/Management </a:t>
            </a:r>
            <a:r>
              <a:rPr lang="en-US" sz="2000" b="1" dirty="0" smtClean="0"/>
              <a:t>Company</a:t>
            </a:r>
          </a:p>
          <a:p>
            <a:endParaRPr lang="en-US" sz="2000" b="1" dirty="0" smtClean="0"/>
          </a:p>
          <a:p>
            <a:r>
              <a:rPr lang="en-US" sz="2000" b="1" dirty="0" smtClean="0"/>
              <a:t>Attorney</a:t>
            </a:r>
            <a:endParaRPr lang="en-US" sz="2000" b="1" dirty="0" smtClean="0"/>
          </a:p>
          <a:p>
            <a:endParaRPr lang="en-US" sz="2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3050"/>
            <a:ext cx="8305800" cy="79375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Resident Resources</a:t>
            </a:r>
            <a:endParaRPr lang="en-US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51054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600" b="1" dirty="0" smtClean="0"/>
              <a:t>Office of the Ombudsman and the Nevada Real Estate Division</a:t>
            </a:r>
            <a:endParaRPr lang="en-US" sz="2600" b="1" dirty="0" smtClean="0"/>
          </a:p>
          <a:p>
            <a:pPr>
              <a:buNone/>
            </a:pPr>
            <a:r>
              <a:rPr lang="en-US" sz="2900" dirty="0" smtClean="0"/>
              <a:t>	</a:t>
            </a:r>
            <a:r>
              <a:rPr lang="en-US" sz="2200" dirty="0" smtClean="0"/>
              <a:t>2501 East Sahara Avenue, Suite 202</a:t>
            </a:r>
            <a:br>
              <a:rPr lang="en-US" sz="2200" dirty="0" smtClean="0"/>
            </a:br>
            <a:r>
              <a:rPr lang="en-US" sz="2200" dirty="0" smtClean="0"/>
              <a:t>Las Vegas, Nevada 89104-4137</a:t>
            </a:r>
            <a:br>
              <a:rPr lang="en-US" sz="2200" dirty="0" smtClean="0"/>
            </a:br>
            <a:r>
              <a:rPr lang="en-US" sz="2200" dirty="0" smtClean="0"/>
              <a:t>Phone: (702) 486-4480</a:t>
            </a:r>
            <a:br>
              <a:rPr lang="en-US" sz="2200" dirty="0" smtClean="0"/>
            </a:br>
            <a:r>
              <a:rPr lang="en-US" sz="2200" dirty="0" smtClean="0"/>
              <a:t>Toll Free Phone (877) </a:t>
            </a:r>
            <a:r>
              <a:rPr lang="en-US" sz="2200" dirty="0" smtClean="0"/>
              <a:t>829-9907</a:t>
            </a:r>
          </a:p>
          <a:p>
            <a:pPr>
              <a:buNone/>
            </a:pPr>
            <a:r>
              <a:rPr lang="en-US" sz="2200" dirty="0" smtClean="0"/>
              <a:t>	</a:t>
            </a:r>
            <a:r>
              <a:rPr lang="en-US" sz="2200" dirty="0" smtClean="0">
                <a:hlinkClick r:id="rId2"/>
              </a:rPr>
              <a:t>www.red.state.nv.us</a:t>
            </a:r>
            <a:endParaRPr lang="en-US" sz="2200" dirty="0" smtClean="0"/>
          </a:p>
          <a:p>
            <a:pPr>
              <a:buNone/>
            </a:pPr>
            <a:endParaRPr lang="en-US" sz="2600" b="1" dirty="0" smtClean="0"/>
          </a:p>
          <a:p>
            <a:pPr>
              <a:buNone/>
            </a:pPr>
            <a:r>
              <a:rPr lang="en-US" sz="2600" b="1" dirty="0" smtClean="0"/>
              <a:t>Neighborhood </a:t>
            </a:r>
            <a:r>
              <a:rPr lang="en-US" sz="2600" b="1" dirty="0" smtClean="0"/>
              <a:t>Justice Center</a:t>
            </a:r>
          </a:p>
          <a:p>
            <a:pPr>
              <a:buNone/>
            </a:pPr>
            <a:r>
              <a:rPr lang="en-US" sz="2900" dirty="0" smtClean="0"/>
              <a:t>	</a:t>
            </a:r>
            <a:r>
              <a:rPr lang="en-US" sz="2200" dirty="0" smtClean="0"/>
              <a:t>330 S, 3</a:t>
            </a:r>
            <a:r>
              <a:rPr lang="en-US" sz="2200" baseline="30000" dirty="0" smtClean="0"/>
              <a:t>rd</a:t>
            </a:r>
            <a:r>
              <a:rPr lang="en-US" sz="2200" dirty="0" smtClean="0"/>
              <a:t> Street, Suite 600</a:t>
            </a:r>
          </a:p>
          <a:p>
            <a:pPr>
              <a:buNone/>
            </a:pPr>
            <a:r>
              <a:rPr lang="en-US" sz="2200" dirty="0" smtClean="0"/>
              <a:t>	Las Vegas, NV 89101</a:t>
            </a:r>
          </a:p>
          <a:p>
            <a:pPr>
              <a:buNone/>
            </a:pPr>
            <a:r>
              <a:rPr lang="en-US" sz="2200" dirty="0" smtClean="0"/>
              <a:t>	Phone:  (702) </a:t>
            </a:r>
            <a:r>
              <a:rPr lang="en-US" sz="2200" dirty="0" smtClean="0"/>
              <a:t>455-3898</a:t>
            </a:r>
          </a:p>
          <a:p>
            <a:pPr>
              <a:buNone/>
            </a:pPr>
            <a:r>
              <a:rPr lang="en-US" sz="2200" dirty="0" smtClean="0"/>
              <a:t>	</a:t>
            </a:r>
            <a:r>
              <a:rPr lang="en-US" sz="2200" dirty="0" smtClean="0">
                <a:hlinkClick r:id="rId3"/>
              </a:rPr>
              <a:t>www.clarkcountycourts.us</a:t>
            </a:r>
            <a:endParaRPr lang="en-US" sz="22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900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273050"/>
            <a:ext cx="8305800" cy="79375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Resident Resources</a:t>
            </a:r>
            <a:endParaRPr lang="en-US" sz="4000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81000" y="1447800"/>
            <a:ext cx="8382000" cy="48768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600" dirty="0" smtClean="0"/>
          </a:p>
          <a:p>
            <a:pPr>
              <a:buNone/>
            </a:pPr>
            <a:endParaRPr lang="en-US" sz="29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381000" y="1643896"/>
            <a:ext cx="830580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US" sz="2800" dirty="0" smtClean="0"/>
              <a:t>Code Enforcement</a:t>
            </a:r>
          </a:p>
          <a:p>
            <a:pPr>
              <a:buNone/>
            </a:pPr>
            <a:r>
              <a:rPr lang="en-US" dirty="0" smtClean="0"/>
              <a:t>North Las Vegas</a:t>
            </a:r>
          </a:p>
          <a:p>
            <a:r>
              <a:rPr lang="en-US" dirty="0" smtClean="0"/>
              <a:t>Phone:</a:t>
            </a:r>
          </a:p>
          <a:p>
            <a:r>
              <a:rPr lang="en-US" dirty="0" smtClean="0"/>
              <a:t>Website: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Las Vegas</a:t>
            </a:r>
          </a:p>
          <a:p>
            <a:r>
              <a:rPr lang="en-US" dirty="0" smtClean="0"/>
              <a:t>Phone:</a:t>
            </a:r>
          </a:p>
          <a:p>
            <a:r>
              <a:rPr lang="en-US" dirty="0" smtClean="0"/>
              <a:t>Website: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Henderson</a:t>
            </a:r>
          </a:p>
          <a:p>
            <a:r>
              <a:rPr lang="en-US" dirty="0" smtClean="0"/>
              <a:t>Phone:</a:t>
            </a:r>
          </a:p>
          <a:p>
            <a:r>
              <a:rPr lang="en-US" dirty="0" smtClean="0"/>
              <a:t>Website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996</Words>
  <Application>Microsoft Office PowerPoint</Application>
  <PresentationFormat>On-screen Show (4:3)</PresentationFormat>
  <Paragraphs>172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Resident Rights</vt:lpstr>
      <vt:lpstr>Resident to Resident</vt:lpstr>
      <vt:lpstr>Resident to Resident</vt:lpstr>
      <vt:lpstr>Resident to Board</vt:lpstr>
      <vt:lpstr>Resident to Manager</vt:lpstr>
      <vt:lpstr>Resident to NJC (Neighborhood Justice Center)</vt:lpstr>
      <vt:lpstr>Resident to NJC (Neighborhood Justice Center)</vt:lpstr>
      <vt:lpstr>Resident to Ombudsman</vt:lpstr>
      <vt:lpstr> What happens after my claim has been filed and served? </vt:lpstr>
      <vt:lpstr>Mediation</vt:lpstr>
      <vt:lpstr>What is Mediation? </vt:lpstr>
      <vt:lpstr>How do we get to Mediation? </vt:lpstr>
      <vt:lpstr>What happens in Mediation? </vt:lpstr>
      <vt:lpstr>What happens in Mediation? </vt:lpstr>
      <vt:lpstr>What happens in Mediation? </vt:lpstr>
      <vt:lpstr>Arbitration</vt:lpstr>
      <vt:lpstr>What is Arbitration? </vt:lpstr>
      <vt:lpstr>What kinds of Arbitration are there? </vt:lpstr>
      <vt:lpstr>What are the Procedures for filing an Arbitration Claim?</vt:lpstr>
      <vt:lpstr>What are the Procedures for filing an Arbitration Claim?</vt:lpstr>
      <vt:lpstr>What happens in Arbitration? </vt:lpstr>
      <vt:lpstr>What happens in Arbitration? </vt:lpstr>
      <vt:lpstr>Resident Resources</vt:lpstr>
      <vt:lpstr>Resident Resources</vt:lpstr>
      <vt:lpstr>Resident Resources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Resident to Resident</dc:title>
  <dc:creator>Missi</dc:creator>
  <cp:lastModifiedBy>Missi</cp:lastModifiedBy>
  <cp:revision>5</cp:revision>
  <dcterms:created xsi:type="dcterms:W3CDTF">2009-05-21T16:26:55Z</dcterms:created>
  <dcterms:modified xsi:type="dcterms:W3CDTF">2009-06-05T21:37:58Z</dcterms:modified>
</cp:coreProperties>
</file>